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69" r:id="rId1"/>
  </p:sldMasterIdLst>
  <p:sldIdLst>
    <p:sldId id="256" r:id="rId2"/>
    <p:sldId id="301" r:id="rId3"/>
    <p:sldId id="302" r:id="rId4"/>
    <p:sldId id="303" r:id="rId5"/>
    <p:sldId id="324" r:id="rId6"/>
    <p:sldId id="343" r:id="rId7"/>
    <p:sldId id="325" r:id="rId8"/>
    <p:sldId id="334" r:id="rId9"/>
    <p:sldId id="335" r:id="rId10"/>
    <p:sldId id="318" r:id="rId11"/>
    <p:sldId id="338" r:id="rId12"/>
    <p:sldId id="344" r:id="rId13"/>
    <p:sldId id="347" r:id="rId14"/>
    <p:sldId id="348" r:id="rId15"/>
    <p:sldId id="349" r:id="rId16"/>
    <p:sldId id="350" r:id="rId17"/>
    <p:sldId id="346" r:id="rId18"/>
    <p:sldId id="345" r:id="rId19"/>
    <p:sldId id="339" r:id="rId20"/>
    <p:sldId id="351" r:id="rId21"/>
    <p:sldId id="33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4D4D"/>
    <a:srgbClr val="212121"/>
    <a:srgbClr val="558974"/>
    <a:srgbClr val="3D3D3D"/>
    <a:srgbClr val="7AAB97"/>
    <a:srgbClr val="6AA28B"/>
    <a:srgbClr val="25CABF"/>
    <a:srgbClr val="00C6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12FF5D-06C9-4F73-B9D1-CA0CD2061E26}" v="7" dt="2024-12-06T13:28:33.1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11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0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33537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68791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91426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948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8152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55484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05332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00025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bg-BG"/>
              <a:t>Щракнете върху иконата, за да добавите картина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4005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bg-BG"/>
              <a:t>Щракнете върху иконата, за да добавите картина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0226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86081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120546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18780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09184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320652F-320F-4356-8C0A-D38C3C9E46C4}" type="datetimeFigureOut">
              <a:rPr lang="bg-BG" smtClean="0"/>
              <a:t>6.12.2024 г.</a:t>
            </a:fld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F9C766AE-B18E-4D12-9C0D-D1CB367BF2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39440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  <p:sldLayoutId id="2147483981" r:id="rId12"/>
    <p:sldLayoutId id="2147483982" r:id="rId13"/>
    <p:sldLayoutId id="2147483983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лавие 5">
            <a:extLst>
              <a:ext uri="{FF2B5EF4-FFF2-40B4-BE49-F238E27FC236}">
                <a16:creationId xmlns:a16="http://schemas.microsoft.com/office/drawing/2014/main" id="{A5A7A008-58AF-472D-BD63-F98997BD17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17615" y="3100929"/>
            <a:ext cx="6017986" cy="1280152"/>
          </a:xfrm>
          <a:effectLst/>
        </p:spPr>
        <p:txBody>
          <a:bodyPr anchor="ctr">
            <a:normAutofit/>
          </a:bodyPr>
          <a:lstStyle/>
          <a:p>
            <a:pPr algn="ctr"/>
            <a:r>
              <a:rPr lang="bg-BG" sz="3200" b="1" i="0" u="none" strike="noStrike" baseline="0" dirty="0">
                <a:solidFill>
                  <a:srgbClr val="4D4D4D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2800" dirty="0">
              <a:solidFill>
                <a:srgbClr val="4D4D4D"/>
              </a:solidFill>
            </a:endParaRPr>
          </a:p>
        </p:txBody>
      </p:sp>
      <p:sp>
        <p:nvSpPr>
          <p:cNvPr id="7" name="Заглавие 1">
            <a:extLst>
              <a:ext uri="{FF2B5EF4-FFF2-40B4-BE49-F238E27FC236}">
                <a16:creationId xmlns:a16="http://schemas.microsoft.com/office/drawing/2014/main" id="{0DFB4C3F-D66D-41D7-9D5A-EDBCFDF90639}"/>
              </a:ext>
            </a:extLst>
          </p:cNvPr>
          <p:cNvSpPr txBox="1">
            <a:spLocks/>
          </p:cNvSpPr>
          <p:nvPr/>
        </p:nvSpPr>
        <p:spPr>
          <a:xfrm>
            <a:off x="222650" y="562708"/>
            <a:ext cx="11677948" cy="264271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АКТУАЛИЗАЦИЯ НА ПРОГРАМАТА ЗА РЕАЛИЗАЦИЯ НА ПЛАНА ЗА ИНТЕГРИРАНО РАЗВИТИЕ НА ОБЩИНА </a:t>
            </a:r>
            <a:r>
              <a:rPr lang="bg-BG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ВЕТОВО</a:t>
            </a:r>
          </a:p>
        </p:txBody>
      </p:sp>
      <p:pic>
        <p:nvPicPr>
          <p:cNvPr id="8" name="Картина 7" descr="За общинския съвет">
            <a:extLst>
              <a:ext uri="{FF2B5EF4-FFF2-40B4-BE49-F238E27FC236}">
                <a16:creationId xmlns:a16="http://schemas.microsoft.com/office/drawing/2014/main" id="{BDF0AAE2-E6FF-4B7E-9B2F-5F9D2310835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274" y="4967617"/>
            <a:ext cx="1304700" cy="1775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1708110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622A97D-6252-4FF3-9977-6C3E9B670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416" y="2329957"/>
            <a:ext cx="11535762" cy="3929935"/>
          </a:xfrm>
          <a:effectLst/>
        </p:spPr>
        <p:txBody>
          <a:bodyPr>
            <a:normAutofit lnSpcReduction="1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3D3D3D"/>
                </a:solidFill>
                <a:latin typeface="PT Sans" panose="020B0503020203020204" pitchFamily="34" charset="-52"/>
              </a:rPr>
              <a:t>ПИРО </a:t>
            </a:r>
            <a:r>
              <a:rPr lang="bg-BG" sz="2400" dirty="0">
                <a:solidFill>
                  <a:srgbClr val="3D3D3D"/>
                </a:solidFill>
                <a:latin typeface="PT Sans" panose="020B0503020203020204" pitchFamily="34" charset="-52"/>
              </a:rPr>
              <a:t>определя средносрочните </a:t>
            </a:r>
            <a:r>
              <a:rPr lang="bg-BG" sz="24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цели и приоритети за устойчиво развитие на общината</a:t>
            </a:r>
            <a:r>
              <a:rPr lang="bg-BG" sz="2400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 </a:t>
            </a:r>
            <a:r>
              <a:rPr lang="bg-BG" sz="2400" dirty="0">
                <a:solidFill>
                  <a:srgbClr val="3D3D3D"/>
                </a:solidFill>
                <a:latin typeface="PT Sans" panose="020B0503020203020204" pitchFamily="34" charset="-52"/>
              </a:rPr>
              <a:t>и е с период на действие </a:t>
            </a:r>
            <a:r>
              <a:rPr lang="bg-BG" sz="24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7 години</a:t>
            </a:r>
            <a:r>
              <a:rPr lang="bg-BG" sz="2400" dirty="0">
                <a:solidFill>
                  <a:srgbClr val="3D3D3D"/>
                </a:solidFill>
                <a:latin typeface="PT Sans" panose="020B0503020203020204" pitchFamily="34" charset="-52"/>
              </a:rPr>
              <a:t>.</a:t>
            </a:r>
            <a:endParaRPr lang="en-US" sz="2400" dirty="0">
              <a:solidFill>
                <a:srgbClr val="3D3D3D"/>
              </a:solidFill>
              <a:latin typeface="PT Sans" panose="020B0503020203020204" pitchFamily="34" charset="-52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bg-BG" sz="2400" dirty="0">
                <a:solidFill>
                  <a:srgbClr val="3D3D3D"/>
                </a:solidFill>
                <a:latin typeface="PT Sans" panose="020B0503020203020204" pitchFamily="34" charset="-52"/>
              </a:rPr>
              <a:t>ПИРО осигурява пространствена, времева и фактическа </a:t>
            </a:r>
            <a:r>
              <a:rPr lang="bg-BG" sz="24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координация и интеграция </a:t>
            </a:r>
            <a:r>
              <a:rPr lang="bg-BG" sz="2400" dirty="0">
                <a:solidFill>
                  <a:srgbClr val="3D3D3D"/>
                </a:solidFill>
                <a:latin typeface="PT Sans" panose="020B0503020203020204" pitchFamily="34" charset="-52"/>
              </a:rPr>
              <a:t>на различни политики и планови ресурси за постигане на дефинираните цели за </a:t>
            </a:r>
            <a:r>
              <a:rPr lang="bg-BG" sz="24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трайно подобряване на икономическото, социалното и екологичното състояние на общинската територия</a:t>
            </a:r>
            <a:r>
              <a:rPr lang="bg-BG" sz="2400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.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PT Sans" panose="020B0503020203020204" pitchFamily="34" charset="-52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bg-BG" sz="2400" dirty="0">
                <a:solidFill>
                  <a:srgbClr val="3D3D3D"/>
                </a:solidFill>
                <a:latin typeface="PT Sans" panose="020B0503020203020204" pitchFamily="34" charset="-52"/>
              </a:rPr>
              <a:t>Документът е разработен </a:t>
            </a:r>
            <a:r>
              <a:rPr lang="bg-BG" sz="24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за цялата територия на общината</a:t>
            </a:r>
            <a:r>
              <a:rPr lang="bg-BG" sz="2400" dirty="0">
                <a:solidFill>
                  <a:srgbClr val="3D3D3D"/>
                </a:solidFill>
                <a:latin typeface="PT Sans" panose="020B0503020203020204" pitchFamily="34" charset="-52"/>
              </a:rPr>
              <a:t>, като са определени </a:t>
            </a:r>
            <a:r>
              <a:rPr lang="bg-BG" sz="24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зони за прилагане на интегриран подход </a:t>
            </a:r>
            <a:r>
              <a:rPr lang="bg-BG" sz="2400" dirty="0">
                <a:solidFill>
                  <a:srgbClr val="3D3D3D"/>
                </a:solidFill>
                <a:latin typeface="PT Sans" panose="020B0503020203020204" pitchFamily="34" charset="-52"/>
              </a:rPr>
              <a:t>за удовлетворяване на идентифицираните нужди и за подкрепа на потенциалите за развитие и на възможностите за коопериране със съседни общини.</a:t>
            </a:r>
            <a:endParaRPr lang="bg-BG" sz="2000" dirty="0">
              <a:solidFill>
                <a:srgbClr val="3D3D3D"/>
              </a:solidFill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D87C0F36-6902-482D-AC32-601E0F1A7322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118A3E97-D5EE-4DCE-9873-8061E6FDE80E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E69D375-3A5C-111A-96AB-0B7509DD1F36}"/>
              </a:ext>
            </a:extLst>
          </p:cNvPr>
          <p:cNvSpPr txBox="1">
            <a:spLocks/>
          </p:cNvSpPr>
          <p:nvPr/>
        </p:nvSpPr>
        <p:spPr>
          <a:xfrm>
            <a:off x="684234" y="587314"/>
            <a:ext cx="10571998" cy="97045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ПЛАН ЗА ИНТЕГРИРАНО РАЗВИТИЕ НА ОБЩИНА </a:t>
            </a: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ВЕТОВО ЗА ПЕРИОДА 2021-2027 Г.</a:t>
            </a:r>
          </a:p>
        </p:txBody>
      </p:sp>
    </p:spTree>
    <p:extLst>
      <p:ext uri="{BB962C8B-B14F-4D97-AF65-F5344CB8AC3E}">
        <p14:creationId xmlns:p14="http://schemas.microsoft.com/office/powerpoint/2010/main" val="2390347351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622A97D-6252-4FF3-9977-6C3E9B670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659" y="2381462"/>
            <a:ext cx="10972800" cy="3768126"/>
          </a:xfrm>
          <a:effectLst/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24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Планът за интегрирано развитие на Община Ветово за периода 2021-2027 г. </a:t>
            </a:r>
            <a:r>
              <a:rPr lang="bg-BG" sz="2400" dirty="0">
                <a:solidFill>
                  <a:srgbClr val="3D3D3D"/>
                </a:solidFill>
                <a:latin typeface="PT Sans" panose="020B0503020203020204" pitchFamily="34" charset="-52"/>
              </a:rPr>
              <a:t>е разработен съгласно Методическите указания за разработване и прилагане на планове за интегрирано развитие на община (ПИРО) за периода 2021-2027 г. на Министерството на регионалното развитие и благоустройството, Интегрираната териториална стратегия за развитие на Северен централен регион за периода 2021-2027 г. и Националната програма за развитие „България 2030“.</a:t>
            </a:r>
          </a:p>
          <a:p>
            <a:pPr marL="0" indent="0" algn="just">
              <a:buNone/>
            </a:pPr>
            <a:r>
              <a:rPr lang="bg-BG" sz="2400" dirty="0">
                <a:solidFill>
                  <a:srgbClr val="3D3D3D"/>
                </a:solidFill>
                <a:latin typeface="PT Sans" panose="020B0503020203020204" pitchFamily="34" charset="-52"/>
              </a:rPr>
              <a:t>ПИРО на Община Ветово е </a:t>
            </a:r>
            <a:r>
              <a:rPr lang="bg-BG" sz="24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</a:rPr>
              <a:t>приет с Решение №375 по Протокол №27/28.05.2021 г. на Общински съвет – Ветово.</a:t>
            </a:r>
          </a:p>
          <a:p>
            <a:pPr marL="0" indent="0" algn="just">
              <a:buNone/>
            </a:pPr>
            <a:endParaRPr lang="bg-BG" sz="1600" dirty="0">
              <a:solidFill>
                <a:srgbClr val="3D3D3D"/>
              </a:solidFill>
            </a:endParaRP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118A3E97-D5EE-4DCE-9873-8061E6FDE80E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аглавие 1">
            <a:extLst>
              <a:ext uri="{FF2B5EF4-FFF2-40B4-BE49-F238E27FC236}">
                <a16:creationId xmlns:a16="http://schemas.microsoft.com/office/drawing/2014/main" id="{2B0D7C55-7264-4498-A183-D6DF88561C32}"/>
              </a:ext>
            </a:extLst>
          </p:cNvPr>
          <p:cNvSpPr txBox="1">
            <a:spLocks/>
          </p:cNvSpPr>
          <p:nvPr/>
        </p:nvSpPr>
        <p:spPr>
          <a:xfrm>
            <a:off x="684234" y="587314"/>
            <a:ext cx="10571998" cy="97045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ПЛАН ЗА ИНТЕГРИРАНО РАЗВИТИЕ НА ОБЩИНА </a:t>
            </a:r>
            <a:r>
              <a:rPr lang="bg-B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ВЕТОВО ЗА ПЕРИОДА 2021-2027 Г.</a:t>
            </a:r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7CDC2D00-45F1-4DA2-36BC-D579646AFFAE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34901383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2839A1C-34CB-4C3C-8531-CA67525FD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FAC94EAF-F7F7-4727-AE69-A7036B4A5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="" xmlns:a14="http://schemas.microsoft.com/office/drawing/2010/main" xmlns:p14="http://schemas.microsoft.com/office/powerpoint/2010/main" xmlns:a16="http://schemas.microsoft.com/office/drawing/2014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Подзаглавие 13">
            <a:extLst>
              <a:ext uri="{FF2B5EF4-FFF2-40B4-BE49-F238E27FC236}">
                <a16:creationId xmlns:a16="http://schemas.microsoft.com/office/drawing/2014/main" id="{0757D0E0-F301-4911-805C-D7A3C89FC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901" y="2281573"/>
            <a:ext cx="4748132" cy="2294852"/>
          </a:xfrm>
          <a:effectLst/>
        </p:spPr>
        <p:txBody>
          <a:bodyPr anchor="ctr">
            <a:normAutofit fontScale="85000" lnSpcReduction="10000"/>
          </a:bodyPr>
          <a:lstStyle/>
          <a:p>
            <a:pPr algn="ctr">
              <a:spcBef>
                <a:spcPct val="0"/>
              </a:spcBef>
              <a:spcAft>
                <a:spcPts val="0"/>
              </a:spcAft>
            </a:pPr>
            <a:r>
              <a:rPr lang="bg-BG" sz="6000" b="1" dirty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  <a:ea typeface="+mj-ea"/>
                <a:cs typeface="+mj-cs"/>
              </a:rPr>
              <a:t>Структура на ПИРО на Община Ветово</a:t>
            </a:r>
            <a:endParaRPr lang="en-US" sz="6000" b="1" dirty="0">
              <a:solidFill>
                <a:srgbClr val="4D4D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 pitchFamily="34" charset="-52"/>
              <a:ea typeface="+mj-ea"/>
              <a:cs typeface="+mj-cs"/>
            </a:endParaRPr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A4DB41A4-357A-4E66-A20F-DE12B729BB63}"/>
              </a:ext>
            </a:extLst>
          </p:cNvPr>
          <p:cNvSpPr txBox="1"/>
          <p:nvPr/>
        </p:nvSpPr>
        <p:spPr>
          <a:xfrm>
            <a:off x="5556552" y="320455"/>
            <a:ext cx="6479970" cy="62170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514350" indent="-514350">
              <a:spcAft>
                <a:spcPts val="300"/>
              </a:spcAft>
              <a:buAutoNum type="romanUcPeriod"/>
            </a:pPr>
            <a:r>
              <a:rPr lang="bg-BG" sz="2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Увод</a:t>
            </a:r>
          </a:p>
          <a:p>
            <a:pPr marL="514350" indent="-514350">
              <a:spcAft>
                <a:spcPts val="300"/>
              </a:spcAft>
              <a:buAutoNum type="romanUcPeriod"/>
            </a:pPr>
            <a:r>
              <a:rPr lang="bg-BG" sz="2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Териториален обхват и анализ на икономическото, социалното и екологичното състояние, нуждите и потенциалните за развитие на Община Ветово</a:t>
            </a:r>
          </a:p>
          <a:p>
            <a:pPr marL="514350" indent="-514350">
              <a:spcAft>
                <a:spcPts val="300"/>
              </a:spcAft>
              <a:buAutoNum type="romanUcPeriod"/>
            </a:pPr>
            <a:r>
              <a:rPr lang="bg-BG" sz="2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Цели и приоритети за развитие за периода 2021-2027 г.</a:t>
            </a:r>
          </a:p>
          <a:p>
            <a:pPr marL="514350" indent="-514350">
              <a:spcAft>
                <a:spcPts val="300"/>
              </a:spcAft>
              <a:buAutoNum type="romanUcPeriod"/>
            </a:pPr>
            <a:r>
              <a:rPr lang="bg-BG" sz="2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Описание на комуникационната стратегия, на партньорите и заинтересованите страни и формите на участие в подготовката и изпълнението на ПИРО</a:t>
            </a:r>
          </a:p>
          <a:p>
            <a:pPr marL="514350" indent="-514350">
              <a:spcAft>
                <a:spcPts val="300"/>
              </a:spcAft>
              <a:buAutoNum type="romanUcPeriod"/>
            </a:pPr>
            <a:r>
              <a:rPr lang="bg-BG" sz="21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Определяне на зони за прилагане на интегриран подход</a:t>
            </a:r>
          </a:p>
          <a:p>
            <a:pPr marL="514350" indent="-514350">
              <a:spcAft>
                <a:spcPts val="300"/>
              </a:spcAft>
              <a:buAutoNum type="romanUcPeriod"/>
            </a:pPr>
            <a:r>
              <a:rPr lang="bg-BG" sz="2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Програма за реализация на ПИРО и описание на интегрирания подход за развитие</a:t>
            </a:r>
          </a:p>
          <a:p>
            <a:pPr marL="514350" indent="-514350">
              <a:spcAft>
                <a:spcPts val="300"/>
              </a:spcAft>
              <a:buAutoNum type="romanUcPeriod"/>
            </a:pPr>
            <a:r>
              <a:rPr lang="bg-BG" sz="2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Мерки за ограничаване изменението на климата</a:t>
            </a:r>
          </a:p>
          <a:p>
            <a:pPr marL="514350" indent="-514350">
              <a:spcAft>
                <a:spcPts val="300"/>
              </a:spcAft>
              <a:buAutoNum type="romanUcPeriod"/>
            </a:pPr>
            <a:r>
              <a:rPr lang="bg-BG" sz="2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Индикатори за наблюдение и оценка на ПИРО</a:t>
            </a:r>
          </a:p>
          <a:p>
            <a:pPr marL="514350" indent="-514350">
              <a:spcAft>
                <a:spcPts val="300"/>
              </a:spcAft>
              <a:buAutoNum type="romanUcPeriod"/>
            </a:pPr>
            <a:r>
              <a:rPr lang="bg-BG" sz="2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Заключение</a:t>
            </a:r>
          </a:p>
        </p:txBody>
      </p:sp>
    </p:spTree>
    <p:extLst>
      <p:ext uri="{BB962C8B-B14F-4D97-AF65-F5344CB8AC3E}">
        <p14:creationId xmlns:p14="http://schemas.microsoft.com/office/powerpoint/2010/main" val="3389259963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142BDE6-EDBB-43ED-B48C-0FEB41DB6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06" y="247431"/>
            <a:ext cx="11419309" cy="1231174"/>
          </a:xfrm>
          <a:effectLst/>
        </p:spPr>
        <p:txBody>
          <a:bodyPr>
            <a:noAutofit/>
          </a:bodyPr>
          <a:lstStyle/>
          <a:p>
            <a:pPr algn="ctr">
              <a:spcAft>
                <a:spcPts val="800"/>
              </a:spcAft>
            </a:pPr>
            <a:r>
              <a:rPr lang="bg-BG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Стратегическата част на Плана за интегрирано развитие на Община Ветово 2021-2027 г. включва следните инструменти:  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622A97D-6252-4FF3-9977-6C3E9B670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839" y="2346282"/>
            <a:ext cx="11878322" cy="4264288"/>
          </a:xfrm>
          <a:effectLst/>
        </p:spPr>
        <p:txBody>
          <a:bodyPr>
            <a:norm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sz="2400" b="1" dirty="0">
                <a:solidFill>
                  <a:schemeClr val="accent1">
                    <a:lumMod val="75000"/>
                  </a:schemeClr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Визия за развитието на общината </a:t>
            </a:r>
            <a:r>
              <a:rPr lang="bg-BG" sz="2400" dirty="0">
                <a:solidFill>
                  <a:srgbClr val="212121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– дава</a:t>
            </a:r>
            <a:r>
              <a:rPr lang="ru-RU" sz="2400" dirty="0">
                <a:solidFill>
                  <a:srgbClr val="212121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 характеристики на </a:t>
            </a:r>
            <a:r>
              <a:rPr lang="bg-BG" sz="2400" dirty="0">
                <a:solidFill>
                  <a:srgbClr val="212121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специфичния</a:t>
            </a:r>
            <a:r>
              <a:rPr lang="ru-RU" sz="2400" dirty="0">
                <a:solidFill>
                  <a:srgbClr val="212121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 потенциал на </a:t>
            </a:r>
            <a:r>
              <a:rPr lang="bg-BG" sz="2400" dirty="0">
                <a:solidFill>
                  <a:srgbClr val="212121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общината и насоките за бъдещото </a:t>
            </a:r>
            <a:r>
              <a:rPr lang="ru-RU" sz="2400" dirty="0">
                <a:solidFill>
                  <a:srgbClr val="212121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ѝ развитие</a:t>
            </a:r>
            <a:r>
              <a:rPr lang="bg-BG" sz="2400" dirty="0">
                <a:solidFill>
                  <a:srgbClr val="212121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;</a:t>
            </a:r>
            <a:endParaRPr lang="bg-BG" sz="2400" dirty="0">
              <a:solidFill>
                <a:srgbClr val="212121"/>
              </a:solidFill>
              <a:effectLst/>
              <a:latin typeface="PT Sans" panose="020B0503020203020204" pitchFamily="34" charset="-52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sz="2400" b="1" dirty="0">
                <a:solidFill>
                  <a:schemeClr val="accent1">
                    <a:lumMod val="75000"/>
                  </a:schemeClr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Стратегически цели </a:t>
            </a:r>
            <a:r>
              <a:rPr lang="bg-BG" sz="2400" dirty="0">
                <a:solidFill>
                  <a:srgbClr val="212121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– основни направления, които следва да се постигнат за достигането на желаното икономическо и социално състояние;</a:t>
            </a:r>
            <a:endParaRPr lang="bg-BG" sz="2400" dirty="0">
              <a:solidFill>
                <a:srgbClr val="212121"/>
              </a:solidFill>
              <a:effectLst/>
              <a:latin typeface="PT Sans" panose="020B0503020203020204" pitchFamily="34" charset="-52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bg-BG" sz="2400" b="1" dirty="0">
                <a:solidFill>
                  <a:schemeClr val="accent1">
                    <a:lumMod val="75000"/>
                  </a:schemeClr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Приоритети</a:t>
            </a:r>
            <a:r>
              <a:rPr lang="bg-BG" sz="2400" dirty="0">
                <a:solidFill>
                  <a:srgbClr val="558974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bg-BG" sz="2400" dirty="0">
                <a:solidFill>
                  <a:srgbClr val="212121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– които да конкретизират стратегическите цели;</a:t>
            </a:r>
            <a:endParaRPr lang="bg-BG" sz="2400" dirty="0">
              <a:solidFill>
                <a:srgbClr val="212121"/>
              </a:solidFill>
              <a:effectLst/>
              <a:latin typeface="PT Sans" panose="020B0503020203020204" pitchFamily="34" charset="-52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bg-BG" sz="2400" b="1" dirty="0">
                <a:solidFill>
                  <a:schemeClr val="accent1">
                    <a:lumMod val="75000"/>
                  </a:schemeClr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Мерки за реализация на ПИРО </a:t>
            </a:r>
            <a:r>
              <a:rPr lang="bg-BG" sz="2400" dirty="0">
                <a:solidFill>
                  <a:srgbClr val="212121"/>
                </a:solidFill>
                <a:effectLst/>
                <a:latin typeface="PT Sans" panose="020B0503020203020204" pitchFamily="34" charset="-52"/>
                <a:ea typeface="Calibri" panose="020F0502020204030204" pitchFamily="34" charset="0"/>
                <a:cs typeface="Calibri Light" panose="020F0302020204030204" pitchFamily="34" charset="0"/>
              </a:rPr>
              <a:t>– съвкупността от действия, които да бъдат предприети в изпълнение на заложените приоритети.</a:t>
            </a:r>
            <a:endParaRPr lang="bg-BG" sz="2400" dirty="0">
              <a:solidFill>
                <a:srgbClr val="212121"/>
              </a:solidFill>
              <a:effectLst/>
              <a:latin typeface="PT Sans" panose="020B0503020203020204" pitchFamily="34" charset="-52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118A3E97-D5EE-4DCE-9873-8061E6FDE80E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36994D4C-1451-AA65-B6EF-8FA0DFFB4158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63778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аво съединение 4">
            <a:extLst>
              <a:ext uri="{FF2B5EF4-FFF2-40B4-BE49-F238E27FC236}">
                <a16:creationId xmlns:a16="http://schemas.microsoft.com/office/drawing/2014/main" id="{3A0028E2-DBAF-4E63-94FC-692563599185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E4EFD16A-CC9B-413C-B929-F2BD7FAD90BF}"/>
              </a:ext>
            </a:extLst>
          </p:cNvPr>
          <p:cNvSpPr txBox="1"/>
          <p:nvPr/>
        </p:nvSpPr>
        <p:spPr>
          <a:xfrm>
            <a:off x="1361913" y="796731"/>
            <a:ext cx="9992625" cy="3456267"/>
          </a:xfrm>
          <a:prstGeom prst="rect">
            <a:avLst/>
          </a:prstGeom>
          <a:noFill/>
          <a:effectLst>
            <a:glow>
              <a:schemeClr val="accent1"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bg-BG" sz="3200" b="1" dirty="0">
                <a:solidFill>
                  <a:srgbClr val="FEFE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  <a:ea typeface="+mj-ea"/>
                <a:cs typeface="+mj-cs"/>
              </a:rPr>
              <a:t>Община Ветово – устойчиво и балансирано развиваща се територия, със сплотена мултикултурна общност, с качествена инфраструктура, предоставяща възможности за комплексно социално-икономическо развитие, с оползотворен туристически потенциал и съхранени природни богатства.</a:t>
            </a:r>
            <a:endParaRPr lang="en-US" sz="3200" b="1" dirty="0">
              <a:solidFill>
                <a:srgbClr val="FEFEF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 pitchFamily="34" charset="-52"/>
              <a:ea typeface="+mj-ea"/>
              <a:cs typeface="+mj-cs"/>
            </a:endParaRPr>
          </a:p>
        </p:txBody>
      </p:sp>
      <p:sp>
        <p:nvSpPr>
          <p:cNvPr id="8" name="Заглавие 1">
            <a:extLst>
              <a:ext uri="{FF2B5EF4-FFF2-40B4-BE49-F238E27FC236}">
                <a16:creationId xmlns:a16="http://schemas.microsoft.com/office/drawing/2014/main" id="{04E97AD9-30B2-41EB-BC53-10EC087242E1}"/>
              </a:ext>
            </a:extLst>
          </p:cNvPr>
          <p:cNvSpPr txBox="1">
            <a:spLocks/>
          </p:cNvSpPr>
          <p:nvPr/>
        </p:nvSpPr>
        <p:spPr>
          <a:xfrm>
            <a:off x="926567" y="5425138"/>
            <a:ext cx="10571998" cy="97045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8800" dirty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визия</a:t>
            </a:r>
          </a:p>
        </p:txBody>
      </p:sp>
    </p:spTree>
    <p:extLst>
      <p:ext uri="{BB962C8B-B14F-4D97-AF65-F5344CB8AC3E}">
        <p14:creationId xmlns:p14="http://schemas.microsoft.com/office/powerpoint/2010/main" val="3733202795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142BDE6-EDBB-43ED-B48C-0FEB41DB6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1" y="598108"/>
            <a:ext cx="10571998" cy="970450"/>
          </a:xfrm>
          <a:effectLst/>
        </p:spPr>
        <p:txBody>
          <a:bodyPr>
            <a:noAutofit/>
          </a:bodyPr>
          <a:lstStyle/>
          <a:p>
            <a:pPr algn="ctr"/>
            <a:r>
              <a:rPr lang="bg-BG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Стратегически цели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622A97D-6252-4FF3-9977-6C3E9B670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562" y="2329957"/>
            <a:ext cx="11303540" cy="3929935"/>
          </a:xfrm>
          <a:effectLst/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212121"/>
                </a:solidFill>
                <a:latin typeface="PT Sans" panose="020B0503020203020204" pitchFamily="34" charset="-52"/>
              </a:rPr>
              <a:t>СЦ 1: </a:t>
            </a:r>
            <a:r>
              <a:rPr lang="ru-RU" sz="2800" dirty="0">
                <a:solidFill>
                  <a:srgbClr val="212121"/>
                </a:solidFill>
                <a:latin typeface="PT Sans" panose="020B0503020203020204" pitchFamily="34" charset="-52"/>
              </a:rPr>
              <a:t>Ефективно управление, достъпна инфраструктура и териториално сътрудничество за устойчиво развитие</a:t>
            </a:r>
            <a:endParaRPr lang="bg-BG" sz="2800" dirty="0">
              <a:solidFill>
                <a:srgbClr val="212121"/>
              </a:solidFill>
              <a:latin typeface="PT Sans" panose="020B0503020203020204" pitchFamily="34" charset="-52"/>
            </a:endParaRPr>
          </a:p>
          <a:p>
            <a:r>
              <a:rPr lang="bg-BG" sz="2800" b="1" dirty="0">
                <a:solidFill>
                  <a:srgbClr val="212121"/>
                </a:solidFill>
                <a:latin typeface="PT Sans" panose="020B0503020203020204" pitchFamily="34" charset="-52"/>
              </a:rPr>
              <a:t>СЦ 2: </a:t>
            </a:r>
            <a:r>
              <a:rPr lang="ru-RU" sz="2800" dirty="0">
                <a:solidFill>
                  <a:srgbClr val="212121"/>
                </a:solidFill>
                <a:latin typeface="PT Sans" panose="020B0503020203020204" pitchFamily="34" charset="-52"/>
              </a:rPr>
              <a:t>Комплексни и интегрирани политики за повишаване стандарта и качеството на живот на населението</a:t>
            </a:r>
            <a:endParaRPr lang="bg-BG" sz="2800" dirty="0">
              <a:solidFill>
                <a:srgbClr val="212121"/>
              </a:solidFill>
              <a:latin typeface="PT Sans" panose="020B0503020203020204" pitchFamily="34" charset="-52"/>
            </a:endParaRPr>
          </a:p>
          <a:p>
            <a:r>
              <a:rPr lang="bg-BG" sz="2800" b="1" dirty="0">
                <a:solidFill>
                  <a:srgbClr val="212121"/>
                </a:solidFill>
                <a:latin typeface="PT Sans" panose="020B0503020203020204" pitchFamily="34" charset="-52"/>
              </a:rPr>
              <a:t>СЦ 3: </a:t>
            </a:r>
            <a:r>
              <a:rPr lang="ru-RU" sz="2800" dirty="0">
                <a:solidFill>
                  <a:srgbClr val="212121"/>
                </a:solidFill>
                <a:latin typeface="PT Sans" panose="020B0503020203020204" pitchFamily="34" charset="-52"/>
              </a:rPr>
              <a:t>Съхранени природни ресурси и културно-историческо наследство и оползотворяване на </a:t>
            </a:r>
            <a:r>
              <a:rPr lang="bg-BG" sz="2800" dirty="0">
                <a:solidFill>
                  <a:srgbClr val="212121"/>
                </a:solidFill>
                <a:latin typeface="PT Sans" panose="020B0503020203020204" pitchFamily="34" charset="-52"/>
              </a:rPr>
              <a:t>туристическия</a:t>
            </a:r>
            <a:r>
              <a:rPr lang="ru-RU" sz="2800" dirty="0">
                <a:solidFill>
                  <a:srgbClr val="212121"/>
                </a:solidFill>
                <a:latin typeface="PT Sans" panose="020B0503020203020204" pitchFamily="34" charset="-52"/>
              </a:rPr>
              <a:t> потенциал</a:t>
            </a:r>
            <a:endParaRPr lang="bg-BG" sz="22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118A3E97-D5EE-4DCE-9873-8061E6FDE80E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75966D69-2C40-929A-C649-AF0396A830E6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64046356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142BDE6-EDBB-43ED-B48C-0FEB41DB6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1" y="598108"/>
            <a:ext cx="10571998" cy="970450"/>
          </a:xfrm>
          <a:effectLst/>
        </p:spPr>
        <p:txBody>
          <a:bodyPr>
            <a:noAutofit/>
          </a:bodyPr>
          <a:lstStyle/>
          <a:p>
            <a:pPr algn="ctr"/>
            <a:r>
              <a:rPr lang="bg-BG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Приоритети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622A97D-6252-4FF3-9977-6C3E9B670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383" y="2329957"/>
            <a:ext cx="11329794" cy="3929935"/>
          </a:xfrm>
          <a:effectLst/>
        </p:spPr>
        <p:txBody>
          <a:bodyPr>
            <a:normAutofit/>
          </a:bodyPr>
          <a:lstStyle/>
          <a:p>
            <a:r>
              <a:rPr lang="bg-BG" sz="2000" b="1" dirty="0">
                <a:solidFill>
                  <a:srgbClr val="212121"/>
                </a:solidFill>
                <a:latin typeface="PT Sans" panose="020B0503020203020204" pitchFamily="34" charset="-52"/>
              </a:rPr>
              <a:t>Приоритет 1 </a:t>
            </a:r>
            <a:r>
              <a:rPr lang="bg-BG" sz="2000" dirty="0">
                <a:solidFill>
                  <a:srgbClr val="212121"/>
                </a:solidFill>
                <a:latin typeface="PT Sans" panose="020B0503020203020204" pitchFamily="34" charset="-52"/>
              </a:rPr>
              <a:t>– Административен капацитет, междуобщинско и трансгранично сътрудничество</a:t>
            </a:r>
          </a:p>
          <a:p>
            <a:r>
              <a:rPr lang="bg-BG" sz="2000" b="1" dirty="0">
                <a:solidFill>
                  <a:srgbClr val="212121"/>
                </a:solidFill>
                <a:latin typeface="PT Sans" panose="020B0503020203020204" pitchFamily="34" charset="-52"/>
              </a:rPr>
              <a:t>Приоритет 2 </a:t>
            </a:r>
            <a:r>
              <a:rPr lang="bg-BG" sz="2000" dirty="0">
                <a:solidFill>
                  <a:srgbClr val="212121"/>
                </a:solidFill>
                <a:latin typeface="PT Sans" panose="020B0503020203020204" pitchFamily="34" charset="-52"/>
              </a:rPr>
              <a:t>– Техническа инфраструктура и опазване на околната среда</a:t>
            </a:r>
          </a:p>
          <a:p>
            <a:r>
              <a:rPr lang="bg-BG" sz="2000" b="1" dirty="0">
                <a:solidFill>
                  <a:srgbClr val="212121"/>
                </a:solidFill>
                <a:latin typeface="PT Sans" panose="020B0503020203020204" pitchFamily="34" charset="-52"/>
              </a:rPr>
              <a:t>Приоритет 3 </a:t>
            </a:r>
            <a:r>
              <a:rPr lang="bg-BG" sz="2000" dirty="0">
                <a:solidFill>
                  <a:srgbClr val="212121"/>
                </a:solidFill>
                <a:latin typeface="PT Sans" panose="020B0503020203020204" pitchFamily="34" charset="-52"/>
              </a:rPr>
              <a:t>– Социални и здравни услуги</a:t>
            </a:r>
          </a:p>
          <a:p>
            <a:r>
              <a:rPr lang="bg-BG" sz="2000" b="1" dirty="0">
                <a:solidFill>
                  <a:srgbClr val="212121"/>
                </a:solidFill>
                <a:latin typeface="PT Sans" panose="020B0503020203020204" pitchFamily="34" charset="-52"/>
              </a:rPr>
              <a:t>Приоритет 4 </a:t>
            </a:r>
            <a:r>
              <a:rPr lang="bg-BG" sz="2000" dirty="0">
                <a:solidFill>
                  <a:srgbClr val="212121"/>
                </a:solidFill>
                <a:latin typeface="PT Sans" panose="020B0503020203020204" pitchFamily="34" charset="-52"/>
              </a:rPr>
              <a:t>– Образование</a:t>
            </a:r>
          </a:p>
          <a:p>
            <a:r>
              <a:rPr lang="bg-BG" sz="2000" b="1" dirty="0">
                <a:solidFill>
                  <a:srgbClr val="212121"/>
                </a:solidFill>
                <a:latin typeface="PT Sans" panose="020B0503020203020204" pitchFamily="34" charset="-52"/>
              </a:rPr>
              <a:t>Приоритет 5 </a:t>
            </a:r>
            <a:r>
              <a:rPr lang="bg-BG" sz="2000" dirty="0">
                <a:solidFill>
                  <a:srgbClr val="212121"/>
                </a:solidFill>
                <a:latin typeface="PT Sans" panose="020B0503020203020204" pitchFamily="34" charset="-52"/>
              </a:rPr>
              <a:t>– Култура и религия</a:t>
            </a:r>
          </a:p>
          <a:p>
            <a:r>
              <a:rPr lang="bg-BG" sz="2000" b="1" dirty="0">
                <a:solidFill>
                  <a:srgbClr val="212121"/>
                </a:solidFill>
                <a:latin typeface="PT Sans" panose="020B0503020203020204" pitchFamily="34" charset="-52"/>
              </a:rPr>
              <a:t>Приоритет 6 </a:t>
            </a:r>
            <a:r>
              <a:rPr lang="bg-BG" sz="2000" dirty="0">
                <a:solidFill>
                  <a:srgbClr val="212121"/>
                </a:solidFill>
                <a:latin typeface="PT Sans" panose="020B0503020203020204" pitchFamily="34" charset="-52"/>
              </a:rPr>
              <a:t>– Туризъм</a:t>
            </a:r>
          </a:p>
          <a:p>
            <a:r>
              <a:rPr lang="bg-BG" sz="2000" b="1" dirty="0">
                <a:solidFill>
                  <a:srgbClr val="212121"/>
                </a:solidFill>
                <a:latin typeface="PT Sans" panose="020B0503020203020204" pitchFamily="34" charset="-52"/>
              </a:rPr>
              <a:t>Приоритет 7 </a:t>
            </a:r>
            <a:r>
              <a:rPr lang="bg-BG" sz="2000" dirty="0">
                <a:solidFill>
                  <a:srgbClr val="212121"/>
                </a:solidFill>
                <a:latin typeface="PT Sans" panose="020B0503020203020204" pitchFamily="34" charset="-52"/>
              </a:rPr>
              <a:t>– Спорт и младежки дейности</a:t>
            </a: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118A3E97-D5EE-4DCE-9873-8061E6FDE80E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E2A4BE22-5B24-59A1-0277-2D4702C63E46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84075036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142BDE6-EDBB-43ED-B48C-0FEB41DB6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1" y="598108"/>
            <a:ext cx="10571998" cy="970450"/>
          </a:xfrm>
          <a:effectLst/>
        </p:spPr>
        <p:txBody>
          <a:bodyPr>
            <a:noAutofit/>
          </a:bodyPr>
          <a:lstStyle/>
          <a:p>
            <a:pPr algn="ctr"/>
            <a:r>
              <a:rPr lang="bg-BG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Необходимост от актуализация на Програмата за реализация на ПИРО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622A97D-6252-4FF3-9977-6C3E9B670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383" y="2329957"/>
            <a:ext cx="11329794" cy="3929935"/>
          </a:xfrm>
          <a:effectLst/>
        </p:spPr>
        <p:txBody>
          <a:bodyPr>
            <a:normAutofit/>
          </a:bodyPr>
          <a:lstStyle/>
          <a:p>
            <a:r>
              <a:rPr lang="bg-BG" sz="2000" dirty="0">
                <a:solidFill>
                  <a:srgbClr val="212121"/>
                </a:solidFill>
                <a:latin typeface="PT Sans" panose="020B0503020203020204" pitchFamily="34" charset="-52"/>
              </a:rPr>
              <a:t>Според Методическите указания за разработване и прилагане на ПИРО </a:t>
            </a:r>
            <a:r>
              <a:rPr lang="bg-BG" sz="21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  <a:cs typeface="Calibri Light" panose="020F0302020204030204" pitchFamily="34" charset="0"/>
              </a:rPr>
              <a:t>актуализация на програмата за реализация на плана може да бъде извършвана периодично с цел осигуряване на ефективност и ефикасност при изпълнението му и постигане на целите и приоритетите за развитие</a:t>
            </a:r>
            <a:r>
              <a:rPr lang="bg-BG" sz="2000" dirty="0">
                <a:solidFill>
                  <a:srgbClr val="212121"/>
                </a:solidFill>
                <a:latin typeface="PT Sans" panose="020B0503020203020204" pitchFamily="34" charset="-52"/>
              </a:rPr>
              <a:t>.</a:t>
            </a:r>
          </a:p>
          <a:p>
            <a:r>
              <a:rPr lang="bg-BG" sz="2000" dirty="0">
                <a:solidFill>
                  <a:srgbClr val="212121"/>
                </a:solidFill>
                <a:latin typeface="PT Sans" panose="020B0503020203020204" pitchFamily="34" charset="-52"/>
              </a:rPr>
              <a:t>Периодичната актуализация на програмата за реализация и приложенията към нея се извършва с цел </a:t>
            </a:r>
            <a:r>
              <a:rPr lang="bg-BG" sz="2100" b="1" dirty="0">
                <a:solidFill>
                  <a:schemeClr val="accent1">
                    <a:lumMod val="75000"/>
                  </a:schemeClr>
                </a:solidFill>
                <a:latin typeface="PT Sans" panose="020B0503020203020204" pitchFamily="34" charset="-52"/>
                <a:cs typeface="Calibri Light" panose="020F0302020204030204" pitchFamily="34" charset="0"/>
              </a:rPr>
              <a:t>включване на нови мерки, дейности, проекти или източници на финансиране</a:t>
            </a:r>
            <a:r>
              <a:rPr lang="bg-BG" sz="2000" dirty="0">
                <a:solidFill>
                  <a:srgbClr val="212121"/>
                </a:solidFill>
                <a:latin typeface="PT Sans" panose="020B0503020203020204" pitchFamily="34" charset="-52"/>
              </a:rPr>
              <a:t>. Така например, в случай на възникнала възможност за включването на допълнителни ресурси – средства от оперативните програми за периода 2021-2027 г. или от други национални или донорски проекти и програми, при актуализацията на програмата за реализация могат да бъдат идентифицирани допълнителни проектни идеи, които да бъдат финансирани с допълнителните ресурси.</a:t>
            </a: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118A3E97-D5EE-4DCE-9873-8061E6FDE80E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381E5930-B2C9-9469-3CF1-0B05199DFFE5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39717969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аво съединение 4">
            <a:extLst>
              <a:ext uri="{FF2B5EF4-FFF2-40B4-BE49-F238E27FC236}">
                <a16:creationId xmlns:a16="http://schemas.microsoft.com/office/drawing/2014/main" id="{3A0028E2-DBAF-4E63-94FC-692563599185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E4EFD16A-CC9B-413C-B929-F2BD7FAD90BF}"/>
              </a:ext>
            </a:extLst>
          </p:cNvPr>
          <p:cNvSpPr txBox="1"/>
          <p:nvPr/>
        </p:nvSpPr>
        <p:spPr>
          <a:xfrm>
            <a:off x="1361913" y="796731"/>
            <a:ext cx="9992625" cy="3435364"/>
          </a:xfrm>
          <a:prstGeom prst="rect">
            <a:avLst/>
          </a:prstGeom>
          <a:noFill/>
          <a:effectLst>
            <a:glow>
              <a:schemeClr val="accent1"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4800" b="1" dirty="0">
                <a:solidFill>
                  <a:srgbClr val="FEFE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  <a:ea typeface="+mj-ea"/>
                <a:cs typeface="+mj-cs"/>
              </a:rPr>
              <a:t>АКТУАЛИЗАЦИЯ НА ПРОГРАМАТА ЗА РЕАЛИЗАЦИЯ НА ПЛАНА ЗА ИНТЕГРИРАНО РАЗВИТИЕ НА ОБЩИНА ВЕТОВО</a:t>
            </a:r>
          </a:p>
        </p:txBody>
      </p:sp>
      <p:sp>
        <p:nvSpPr>
          <p:cNvPr id="8" name="Заглавие 1">
            <a:extLst>
              <a:ext uri="{FF2B5EF4-FFF2-40B4-BE49-F238E27FC236}">
                <a16:creationId xmlns:a16="http://schemas.microsoft.com/office/drawing/2014/main" id="{04E97AD9-30B2-41EB-BC53-10EC087242E1}"/>
              </a:ext>
            </a:extLst>
          </p:cNvPr>
          <p:cNvSpPr txBox="1">
            <a:spLocks/>
          </p:cNvSpPr>
          <p:nvPr/>
        </p:nvSpPr>
        <p:spPr>
          <a:xfrm>
            <a:off x="101600" y="5425138"/>
            <a:ext cx="11970795" cy="97045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sz="4400" dirty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Включени </a:t>
            </a:r>
            <a:r>
              <a:rPr lang="bg-BG" sz="440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допълнителни обекти</a:t>
            </a:r>
            <a:endParaRPr lang="bg-BG" sz="4400" dirty="0">
              <a:solidFill>
                <a:srgbClr val="4D4D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85796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142BDE6-EDBB-43ED-B48C-0FEB41DB6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1" y="598108"/>
            <a:ext cx="10571998" cy="970450"/>
          </a:xfrm>
          <a:effectLst/>
        </p:spPr>
        <p:txBody>
          <a:bodyPr>
            <a:noAutofit/>
          </a:bodyPr>
          <a:lstStyle/>
          <a:p>
            <a:pPr algn="ctr"/>
            <a:r>
              <a:rPr lang="bg-B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Приоритет 1: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Административен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капацитет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,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междуобщинско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 и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трансгранично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 </a:t>
            </a:r>
            <a:r>
              <a:rPr lang="ru-RU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сътрудничество</a:t>
            </a:r>
            <a:endParaRPr lang="bg-BG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T Sans" panose="020B0503020203020204" pitchFamily="34" charset="-52"/>
            </a:endParaRP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118A3E97-D5EE-4DCE-9873-8061E6FDE80E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16D4BF3-D7F6-A8E2-62FF-42B7CCC49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03" y="2220688"/>
            <a:ext cx="11329794" cy="4039203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Мярка 3 - Реализиране на проекти с финансиране от ЕС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проект </a:t>
            </a:r>
            <a:r>
              <a:rPr lang="bg-BG" sz="2000" noProof="1">
                <a:solidFill>
                  <a:srgbClr val="212121"/>
                </a:solidFill>
                <a:latin typeface="PT Sans" panose="020B0503020203020204" pitchFamily="34" charset="-52"/>
              </a:rPr>
              <a:t>„</a:t>
            </a:r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Зелена хармония: Насърчаване на устойчивостта на екосистемите чрез инвестиции в градски и крайградски зелени зони във Ветово и Гюргево</a:t>
            </a:r>
            <a:r>
              <a:rPr lang="bg-BG" sz="2000" noProof="1">
                <a:solidFill>
                  <a:srgbClr val="212121"/>
                </a:solidFill>
                <a:latin typeface="PT Sans" panose="020B0503020203020204" pitchFamily="34" charset="-52"/>
              </a:rPr>
              <a:t>“</a:t>
            </a:r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 (</a:t>
            </a:r>
            <a:r>
              <a:rPr lang="en-US" sz="2000" noProof="1">
                <a:solidFill>
                  <a:srgbClr val="212121"/>
                </a:solidFill>
                <a:latin typeface="PT Sans" panose="020B0503020203020204" pitchFamily="34" charset="-52"/>
              </a:rPr>
              <a:t>Green Harmony: Fostering Ecosystem Resilience Through Investments in Urban And Peri-Urban Green Areas in Vetovo And Giurgiu) </a:t>
            </a:r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по Програма за трансгранично сътрудничество „</a:t>
            </a:r>
            <a:r>
              <a:rPr lang="en-US" sz="2000" noProof="1">
                <a:solidFill>
                  <a:srgbClr val="212121"/>
                </a:solidFill>
                <a:latin typeface="PT Sans" panose="020B0503020203020204" pitchFamily="34" charset="-52"/>
              </a:rPr>
              <a:t>Interreg VI-A </a:t>
            </a:r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Румъния – България 2021-2027 г.</a:t>
            </a:r>
          </a:p>
          <a:p>
            <a:r>
              <a:rPr lang="bg-BG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проект „Съвместни трансгранични схеми за образование и обучение с акцент върху дейности за учене през целия живот между Община Ветово и Община Гюргево“ („</a:t>
            </a:r>
            <a:r>
              <a:rPr lang="en-US" sz="2000" noProof="1">
                <a:solidFill>
                  <a:srgbClr val="212121"/>
                </a:solidFill>
                <a:latin typeface="PT Sans" panose="020B0503020203020204" pitchFamily="34" charset="-52"/>
              </a:rPr>
              <a:t>Joint cross-border education and training schemes with an emphasis on lifelong learning activities between the Municipality of Vetovo and the Municipality of Giurgiu“) </a:t>
            </a:r>
            <a:r>
              <a:rPr lang="bg-BG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по Програма за трансгранично сътрудничество „</a:t>
            </a:r>
            <a:r>
              <a:rPr lang="en-US" sz="2000" noProof="1">
                <a:solidFill>
                  <a:srgbClr val="212121"/>
                </a:solidFill>
                <a:latin typeface="PT Sans" panose="020B0503020203020204" pitchFamily="34" charset="-52"/>
              </a:rPr>
              <a:t>Interreg VI-A </a:t>
            </a:r>
            <a:r>
              <a:rPr lang="bg-BG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Румъния – България 2021-2027 г.“</a:t>
            </a: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0B872AFE-B544-ED07-BDED-FADB76BE8D35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32841628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D0613-3C65-7894-6366-65414ADAF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0E514D5-9557-A7BF-1244-9AB2A824D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1" y="598108"/>
            <a:ext cx="10571998" cy="970450"/>
          </a:xfrm>
          <a:effectLst/>
        </p:spPr>
        <p:txBody>
          <a:bodyPr>
            <a:noAutofit/>
          </a:bodyPr>
          <a:lstStyle/>
          <a:p>
            <a:pPr algn="ctr"/>
            <a:r>
              <a:rPr lang="bg-B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Приоритет 2: Техническа инфраструктура и опазване на околната среда</a:t>
            </a: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E6E7FCD1-3D22-AB5A-B8C6-659D24366943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3310928E-D13E-7F25-2B12-A622EF999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03" y="2220688"/>
            <a:ext cx="11329794" cy="4039203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Мярка 1</a:t>
            </a:r>
            <a:r>
              <a:rPr lang="en-US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 - </a:t>
            </a:r>
            <a:r>
              <a:rPr lang="ru-RU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Развитие на пътната и уличната инфраструктура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Рехабилитация и реконструкция на общински път RSE 3056 /III-2001/Ветово – м. Лагера – Смирненски /RSE 1135/, град Ветово, община Ветово;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Реконструкция и рехабилитация на водопроводната мрежа в с. Кривня, Община Ветово;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Реконструкция и рехабилитация на водопроводната мрежа в с. Писанец, Община Ветово;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Рехабилитация и реконструкция на ул. „Рехабилитация и реконструкция на ул. „Баба Тонка“ и ул. „Желю войвода“, гр. Ветово, общ. Ветово, обл. Русе;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Рехабилитация и реконструкция на улица „Иван Вазов“, гр. Ветово, общ. Ветово, обл. Русе;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Рехабилитация и реконструкция на улица „Георги Сава Раковски и част от улица „Васил Друмев“, гр. Ветово, общ. Ветово, обл. Русе;</a:t>
            </a:r>
          </a:p>
          <a:p>
            <a:endParaRPr lang="bg-BG" sz="2000" noProof="1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0AF06F39-DBC2-6CFD-DFA7-12D381D72F9B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235744443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58470-CB3A-C7E5-5859-6AB1D1D8F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FBB008C-7ECE-FF62-4162-694F2AAC0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1" y="598108"/>
            <a:ext cx="10571998" cy="970450"/>
          </a:xfrm>
          <a:effectLst/>
        </p:spPr>
        <p:txBody>
          <a:bodyPr>
            <a:noAutofit/>
          </a:bodyPr>
          <a:lstStyle/>
          <a:p>
            <a:pPr algn="ctr"/>
            <a:r>
              <a:rPr lang="bg-B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Приоритет 2: Техническа инфраструктура и опазване на околната среда</a:t>
            </a: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08339A95-555D-8703-C545-9B88168A0E45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41406B0-C90D-CA16-F1B6-F97A225EE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03" y="2220688"/>
            <a:ext cx="11329794" cy="4039203"/>
          </a:xfrm>
          <a:effectLst/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Мярка 1</a:t>
            </a:r>
            <a:r>
              <a:rPr lang="en-US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 - </a:t>
            </a:r>
            <a:r>
              <a:rPr lang="ru-RU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Развитие на пътната и уличната инфраструктура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Рехабилитация и реконструкция на улица „Георги Сава Раковски и част от улица „Васил Друмев“, гр. Ветово, общ. Ветово, обл. Русе;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Рехабилитация и реконструкция на улица „Съединение“ от км 0+000 до км 0+510,00 и от км 0+510,00 до км 1+530,00, град Ветово, община Ветово, област Русе;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Рехабилитация и реконструкция на улица „Генерал Владимир Заимов“, гр. Глоджево, общ. Ветово, обл. Русе;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Рехабилитация и реконструкция на ул. „Дянко Стефанов“ и ул. „Димчо Дебелянов“, гр. Глоджево, общ. Ветово, обл. Русе;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Изграждане на паркинг за автомобили по северния тротоар на ул. „Трети март“ в гр. Ветово между ОТ 707 и ОТ 708, част от Републикански път III-2001 (Русе-Цар Калоян) – Писанец – Ветово – Глоджево - (о.п. Разград - Кубрат);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Изграждане на паркинг за автомобили по ул. „Трети март“ /до Читалището/.</a:t>
            </a:r>
          </a:p>
          <a:p>
            <a:endParaRPr lang="bg-BG" sz="2000" noProof="1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878B119C-732F-EDA3-54E1-903BAF50492D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58563804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A05C7-FF87-0F9C-9947-A9FA95679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9F830D3-5EA1-D9E3-A785-9E1DFD07A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1" y="598108"/>
            <a:ext cx="10571998" cy="970450"/>
          </a:xfrm>
          <a:effectLst/>
        </p:spPr>
        <p:txBody>
          <a:bodyPr>
            <a:noAutofit/>
          </a:bodyPr>
          <a:lstStyle/>
          <a:p>
            <a:pPr algn="ctr"/>
            <a:r>
              <a:rPr lang="bg-B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Приоритет 2: Техническа инфраструктура и опазване на околната среда</a:t>
            </a: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E72ECD02-55FE-BEA4-5762-B9658EF7ABAE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E27CEA2-5E77-755D-13E5-26B3D005F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03" y="2220688"/>
            <a:ext cx="11329794" cy="4039203"/>
          </a:xfrm>
          <a:effectLst/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Мярка 1</a:t>
            </a:r>
            <a:r>
              <a:rPr lang="en-US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 - </a:t>
            </a:r>
            <a:r>
              <a:rPr lang="ru-RU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Развитие на пътната и уличната инфраструктура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Изграждане на паркинг за автомобили по ул. „Съединение“, гр. Ветово, общ. Ветово;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Изграждане на паркинг за автомобили /срещу магазин „Бозмов“/;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Изграждане на паркинг за автомобили по ул. „Димитър Благоев“, гр. Глоджево, общ. Ветово;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Реконструкция и рехабилитация на общински път RSE 3053 /RSE 2052 – Сеново – Цар Калоян /Кривня – жп гара Кривня/ - до края на регулацията на с. Кривня, община Ветово;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Рехабилитация на общински път RSE 3053 /RSE 2052 – Сеново – Цар Калоян /Кривня – жп гара Кривня/ - от края на регулацията на с. Кривня до жп гара Кривня, община Ветово;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Рехабилитация и Основен ремонт на ул. „Околчица“ (осева точка /ОТ/ 54 до ОТ 115) по регулационния план на село Смирненски и имот с идентификатор № 67578.80.633, с НТП: „За местен път“, находящ се в землището на село Смирненски, представляващи Околовръстен път на село Смирненски;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Рехабилитация и реконструкция на улица „Драва“ и част от улица „Бачо Киро“ в гр. Глоджево, Община Ветово;</a:t>
            </a:r>
          </a:p>
          <a:p>
            <a:endParaRPr lang="bg-BG" sz="2000" noProof="1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A8CE6097-615E-6235-788F-029F4AE57C41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47589682"/>
      </p:ext>
    </p:extLst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1A725-3420-305C-AD83-674836461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E9DC5D1-599C-F436-D966-BDE658CC7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1" y="598108"/>
            <a:ext cx="10571998" cy="970450"/>
          </a:xfrm>
          <a:effectLst/>
        </p:spPr>
        <p:txBody>
          <a:bodyPr>
            <a:noAutofit/>
          </a:bodyPr>
          <a:lstStyle/>
          <a:p>
            <a:pPr algn="ctr"/>
            <a:r>
              <a:rPr lang="bg-B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Приоритет 2: Техническа инфраструктура и опазване на околната среда</a:t>
            </a: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3CE527C7-6BEF-21CB-44A9-339289537224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1A89D8E-070F-EAF4-2014-5381BE421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03" y="2220688"/>
            <a:ext cx="11329794" cy="4039203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Мярка 1</a:t>
            </a:r>
            <a:r>
              <a:rPr lang="en-US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 - </a:t>
            </a:r>
            <a:r>
              <a:rPr lang="ru-RU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Развитие на пътната и уличната инфраструктура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Рехабилитация и реконструкция на улица „Цар Калоян“, гр. Ветово, общ. Ветово, обл. Русе;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Рехабилитация и реконструкция на улица „Васил Левски“, гр. Ветово, общ. Ветово, обл. Русе;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Рехабилитация и реконструкция на улица „Трети март“, гр. Ветово, общ. Ветово, обл. Русе.</a:t>
            </a:r>
          </a:p>
          <a:p>
            <a:endParaRPr lang="bg-BG" sz="2000" noProof="1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064DD8B5-4AEA-CD10-8E2D-057DFC04BF60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60051239"/>
      </p:ext>
    </p:extLst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AF438-F0D0-66F1-77E6-C838070C2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70A2386-7001-B26C-84E1-AF059D868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1" y="598108"/>
            <a:ext cx="10571998" cy="970450"/>
          </a:xfrm>
          <a:effectLst/>
        </p:spPr>
        <p:txBody>
          <a:bodyPr>
            <a:noAutofit/>
          </a:bodyPr>
          <a:lstStyle/>
          <a:p>
            <a:pPr algn="ctr"/>
            <a:r>
              <a:rPr lang="bg-B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Приоритет 2: Техническа инфраструктура и опазване на околната среда</a:t>
            </a: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101BE26A-5632-590B-B814-BB30BC4E8C4E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662F04A-026D-0187-54ED-6D955FCB3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03" y="2220688"/>
            <a:ext cx="11329794" cy="4039203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Мярка 2 - Развитие на зелените площи, паркове и обществени пространства 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Реконструкция и облагородяване на централен градски площад и зелени площи, образуващи УПИ I в кв. 185 по регулационния план на гр. Ветово, общ. Ветово, обл. Русе;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Изграждане на покрита лятна сцена с трибуни и мултифункционална зала в централен градски площад, образуващ УПИ I в кв. 185 по регулационния план на гр. Ветово, общ. Ветово, обл. Русе;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Реконструкция и облагородяване на централен градски площад и изграждане на лятна сцена с трибуни и презентационна зала в УПИ XV-1789 – За площад, кв. 97, гр. Глоджево, общ. Ветово, обл. Русе;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Преместване на паметника на Васил Левски в двора на СУ „Васил Левски“ с ПП – град Ветово.</a:t>
            </a: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D50B4AB7-B385-4A17-239E-1641D59D5A38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83144010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B5BCE-9FA6-6F2D-6414-C80C942E3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0B6A7A2-4BB9-BA01-119F-54F94AAEA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1" y="598108"/>
            <a:ext cx="10571998" cy="970450"/>
          </a:xfrm>
          <a:effectLst/>
        </p:spPr>
        <p:txBody>
          <a:bodyPr>
            <a:noAutofit/>
          </a:bodyPr>
          <a:lstStyle/>
          <a:p>
            <a:pPr algn="ctr"/>
            <a:r>
              <a:rPr lang="bg-B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Приоритет 2: Техническа инфраструктура и опазване на околната среда</a:t>
            </a: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FC7D5306-0472-57BB-A762-FFE398D992EE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C103CC54-05F9-B118-4684-0DEB19275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03" y="2220688"/>
            <a:ext cx="11329794" cy="4039203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Мярка 5 -  Развитие на екологичната инфраструктура и дейности по опазване на околната среда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Прочистване на коритото на р. Бели Лом, компрометирано от вредното въздействие на водите в участъка от кв. 56 до кв. 47 на територията на с. Кривня, общ. Ветово, обл. Русе и укрепване на откоси, без продълбочаване на дъното на р. Бели Лом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Прочистване на коритото на р. Бели Лом, компрометирано от вредното въздействие на водите в участъка в регулация на територията на с. Писанец, общ. Ветово, обл. Русе и укрепване на откоси, без продълбочаване на дъното на р. Бели Лом</a:t>
            </a:r>
            <a:endParaRPr lang="bg-BG" sz="2000" noProof="1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4C73A180-B2DA-2615-958E-7ECDEE3550C5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03498031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80E9E-B7D8-4BDA-88A9-A1B8BD46A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22435A0-FC6B-9303-8634-E530BC0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1" y="598108"/>
            <a:ext cx="10571998" cy="970450"/>
          </a:xfrm>
          <a:effectLst/>
        </p:spPr>
        <p:txBody>
          <a:bodyPr>
            <a:noAutofit/>
          </a:bodyPr>
          <a:lstStyle/>
          <a:p>
            <a:pPr algn="ctr"/>
            <a:r>
              <a:rPr lang="bg-B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Приоритет 2: Техническа инфраструктура и опазване на околната среда</a:t>
            </a: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18DD5AE2-928C-F496-A4A6-B478F81A8BE9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C1B1DA8-C0E9-B83D-65D7-E509BA6FE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03" y="2220688"/>
            <a:ext cx="11329794" cy="4039203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Мярка 6 - Поддържане на сгради общинска собственост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Ремонт и прилагане на мерки за енергийна ефективност на сградата на кметство Кривня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Изграждане на Пенсионерски клуб в гр. Глоджево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Реконструкция на подпорна стена в имотите на Детска градина в с. Смирненски, находяща се в ПИ 500.151, за който са образувани УПИ VIII и XIX в кв. 19 по плана на село Смирненски, Община Ветово, област Русе</a:t>
            </a:r>
            <a:endParaRPr lang="bg-BG" sz="2000" noProof="1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EC96D0F7-3534-9EBD-1031-2EBCB7A4EFA8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66186388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142BDE6-EDBB-43ED-B48C-0FEB41DB6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1" y="598108"/>
            <a:ext cx="10571998" cy="970450"/>
          </a:xfrm>
          <a:effectLst/>
        </p:spPr>
        <p:txBody>
          <a:bodyPr>
            <a:noAutofit/>
          </a:bodyPr>
          <a:lstStyle/>
          <a:p>
            <a:pPr algn="ctr"/>
            <a:r>
              <a:rPr lang="bg-B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Приоритет 2: Техническа инфраструктура и опазване на околната среда</a:t>
            </a: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118A3E97-D5EE-4DCE-9873-8061E6FDE80E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B16D4BF3-D7F6-A8E2-62FF-42B7CCC49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03" y="2220688"/>
            <a:ext cx="11151297" cy="4039203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Мярка 3 – Развитие на ВиК инфраструктурата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Подмяна на водопроводна мрежа в село Кривня, Община Ветово, Област Русе;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Подмяна на водопроводна мрежа в село Писанец, Община Ветово, Област Русе;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Ремонт, реконструкция и изграждане на нов участък на канал за отвеждане на повърхностни води в гр. Глоджево.</a:t>
            </a: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6CD9422C-2972-7004-949D-B209D4DACE8C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96988613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25DF5-49F6-7727-B645-49B1D6EE1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8E4110E-B039-CDA6-6B67-BC91F9AFB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11" y="598108"/>
            <a:ext cx="10571998" cy="970450"/>
          </a:xfrm>
          <a:effectLst/>
        </p:spPr>
        <p:txBody>
          <a:bodyPr>
            <a:noAutofit/>
          </a:bodyPr>
          <a:lstStyle/>
          <a:p>
            <a:pPr algn="ctr"/>
            <a:r>
              <a:rPr lang="bg-BG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T Sans" panose="020B0503020203020204" pitchFamily="34" charset="-52"/>
              </a:rPr>
              <a:t>Приоритет 7: Спорт и младежки дейности</a:t>
            </a: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22A4FC3A-FA76-9BD0-E9C7-74A8CDB56FA3}"/>
              </a:ext>
            </a:extLst>
          </p:cNvPr>
          <p:cNvCxnSpPr/>
          <p:nvPr/>
        </p:nvCxnSpPr>
        <p:spPr>
          <a:xfrm>
            <a:off x="2941145" y="6395588"/>
            <a:ext cx="654284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D37C970B-3A4D-7C36-83CC-0E2D0ED8B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03" y="2220688"/>
            <a:ext cx="11151297" cy="4039203"/>
          </a:xfrm>
          <a:effectLst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noProof="1">
                <a:solidFill>
                  <a:srgbClr val="212121"/>
                </a:solidFill>
                <a:latin typeface="PT Sans" panose="020B0503020203020204" pitchFamily="34" charset="-52"/>
              </a:rPr>
              <a:t>Мярка 1 - Развитие на спортната инфраструктура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Изграждане на Спортна площадка, комбинирана за футбол на малки врати, баскетбол и волейбол в УПИ III-179, кв. 11, с. Кривня, община Ветово;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Реконструкция и основен ремонт на съществуващо спортно игрище, находящо се в УПИ II, кв. 44 по регулационния план на гр. Сеново, общ. Ветово, обл. Русе;</a:t>
            </a:r>
          </a:p>
          <a:p>
            <a:r>
              <a:rPr lang="ru-RU" sz="2000" noProof="1">
                <a:solidFill>
                  <a:srgbClr val="212121"/>
                </a:solidFill>
                <a:latin typeface="PT Sans" panose="020B0503020203020204" pitchFamily="34" charset="-52"/>
              </a:rPr>
              <a:t>Изграждане на спортна площадка в с. Писанец.</a:t>
            </a: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3425EB3D-6C51-88C7-058E-66176A9A7BA0}"/>
              </a:ext>
            </a:extLst>
          </p:cNvPr>
          <p:cNvSpPr txBox="1"/>
          <p:nvPr/>
        </p:nvSpPr>
        <p:spPr>
          <a:xfrm>
            <a:off x="0" y="6406383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АКТУАЛИЗАЦИЯ НА ПРОГРАМАТА ЗА РЕАЛИЗАЦИЯ НА ПЛАНА ЗА ИНТЕГРИРАНО РАЗВИТИЕ НА ОБЩИНА ВЕТОВО</a:t>
            </a:r>
            <a:r>
              <a:rPr lang="en-US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 </a:t>
            </a:r>
            <a:r>
              <a:rPr lang="bg-BG" sz="1400" b="1" i="0" u="none" strike="noStrike" baseline="0" dirty="0">
                <a:solidFill>
                  <a:srgbClr val="212121"/>
                </a:solidFill>
                <a:latin typeface="PT Sans" panose="020B0503020203020204" pitchFamily="34" charset="-52"/>
                <a:cs typeface="Calibri" panose="020F0502020204030204" pitchFamily="34" charset="0"/>
              </a:rPr>
              <a:t>ЗА ПЕРИОДА 2021-2027 Г.</a:t>
            </a:r>
            <a:endParaRPr lang="en-US" sz="1400" dirty="0">
              <a:solidFill>
                <a:srgbClr val="21212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3975008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8EE457FF-670E-4EC1-ACD4-1173DA9A7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6="http://schemas.microsoft.com/office/drawing/2014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E0D4A3-ECB8-4689-ABDB-9CE848CE8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854772B-9C8F-4037-89E0-3A45208AB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7093" y="1576408"/>
            <a:ext cx="10917814" cy="4638125"/>
          </a:xfrm>
          <a:custGeom>
            <a:avLst/>
            <a:gdLst>
              <a:gd name="connsiteX0" fmla="*/ 5441025 w 10917814"/>
              <a:gd name="connsiteY0" fmla="*/ 0 h 4638125"/>
              <a:gd name="connsiteX1" fmla="*/ 5453725 w 10917814"/>
              <a:gd name="connsiteY1" fmla="*/ 0 h 4638125"/>
              <a:gd name="connsiteX2" fmla="*/ 5464308 w 10917814"/>
              <a:gd name="connsiteY2" fmla="*/ 0 h 4638125"/>
              <a:gd name="connsiteX3" fmla="*/ 5477009 w 10917814"/>
              <a:gd name="connsiteY3" fmla="*/ 4762 h 4638125"/>
              <a:gd name="connsiteX4" fmla="*/ 5489708 w 10917814"/>
              <a:gd name="connsiteY4" fmla="*/ 9525 h 4638125"/>
              <a:gd name="connsiteX5" fmla="*/ 5498175 w 10917814"/>
              <a:gd name="connsiteY5" fmla="*/ 12700 h 4638125"/>
              <a:gd name="connsiteX6" fmla="*/ 5865801 w 10917814"/>
              <a:gd name="connsiteY6" fmla="*/ 288419 h 4638125"/>
              <a:gd name="connsiteX7" fmla="*/ 10765009 w 10917814"/>
              <a:gd name="connsiteY7" fmla="*/ 288419 h 4638125"/>
              <a:gd name="connsiteX8" fmla="*/ 10917814 w 10917814"/>
              <a:gd name="connsiteY8" fmla="*/ 441224 h 4638125"/>
              <a:gd name="connsiteX9" fmla="*/ 10917814 w 10917814"/>
              <a:gd name="connsiteY9" fmla="*/ 4485320 h 4638125"/>
              <a:gd name="connsiteX10" fmla="*/ 10765009 w 10917814"/>
              <a:gd name="connsiteY10" fmla="*/ 4638125 h 4638125"/>
              <a:gd name="connsiteX11" fmla="*/ 152805 w 10917814"/>
              <a:gd name="connsiteY11" fmla="*/ 4638125 h 4638125"/>
              <a:gd name="connsiteX12" fmla="*/ 0 w 10917814"/>
              <a:gd name="connsiteY12" fmla="*/ 4485320 h 4638125"/>
              <a:gd name="connsiteX13" fmla="*/ 0 w 10917814"/>
              <a:gd name="connsiteY13" fmla="*/ 441224 h 4638125"/>
              <a:gd name="connsiteX14" fmla="*/ 152805 w 10917814"/>
              <a:gd name="connsiteY14" fmla="*/ 288419 h 4638125"/>
              <a:gd name="connsiteX15" fmla="*/ 5041650 w 10917814"/>
              <a:gd name="connsiteY15" fmla="*/ 288419 h 4638125"/>
              <a:gd name="connsiteX16" fmla="*/ 5409275 w 10917814"/>
              <a:gd name="connsiteY16" fmla="*/ 12700 h 4638125"/>
              <a:gd name="connsiteX17" fmla="*/ 5417742 w 10917814"/>
              <a:gd name="connsiteY17" fmla="*/ 9525 h 4638125"/>
              <a:gd name="connsiteX18" fmla="*/ 5430442 w 10917814"/>
              <a:gd name="connsiteY18" fmla="*/ 4762 h 46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0917814" h="4638125">
                <a:moveTo>
                  <a:pt x="5441025" y="0"/>
                </a:moveTo>
                <a:lnTo>
                  <a:pt x="5453725" y="0"/>
                </a:lnTo>
                <a:lnTo>
                  <a:pt x="5464308" y="0"/>
                </a:lnTo>
                <a:lnTo>
                  <a:pt x="5477009" y="4762"/>
                </a:lnTo>
                <a:lnTo>
                  <a:pt x="5489708" y="9525"/>
                </a:lnTo>
                <a:lnTo>
                  <a:pt x="5498175" y="12700"/>
                </a:lnTo>
                <a:lnTo>
                  <a:pt x="5865801" y="288419"/>
                </a:lnTo>
                <a:lnTo>
                  <a:pt x="10765009" y="288419"/>
                </a:lnTo>
                <a:cubicBezTo>
                  <a:pt x="10849401" y="288419"/>
                  <a:pt x="10917814" y="356832"/>
                  <a:pt x="10917814" y="441224"/>
                </a:cubicBezTo>
                <a:lnTo>
                  <a:pt x="10917814" y="4485320"/>
                </a:lnTo>
                <a:cubicBezTo>
                  <a:pt x="10917814" y="4569712"/>
                  <a:pt x="10849401" y="4638125"/>
                  <a:pt x="10765009" y="4638125"/>
                </a:cubicBezTo>
                <a:lnTo>
                  <a:pt x="152805" y="4638125"/>
                </a:lnTo>
                <a:cubicBezTo>
                  <a:pt x="68413" y="4638125"/>
                  <a:pt x="0" y="4569712"/>
                  <a:pt x="0" y="4485320"/>
                </a:cubicBezTo>
                <a:lnTo>
                  <a:pt x="0" y="441224"/>
                </a:lnTo>
                <a:cubicBezTo>
                  <a:pt x="0" y="356832"/>
                  <a:pt x="68413" y="288419"/>
                  <a:pt x="152805" y="288419"/>
                </a:cubicBezTo>
                <a:lnTo>
                  <a:pt x="5041650" y="288419"/>
                </a:lnTo>
                <a:lnTo>
                  <a:pt x="5409275" y="12700"/>
                </a:lnTo>
                <a:lnTo>
                  <a:pt x="5417742" y="9525"/>
                </a:lnTo>
                <a:lnTo>
                  <a:pt x="5430442" y="4762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7F39B982-1509-44E0-B782-864BCC29CD5A}"/>
              </a:ext>
            </a:extLst>
          </p:cNvPr>
          <p:cNvSpPr txBox="1"/>
          <p:nvPr/>
        </p:nvSpPr>
        <p:spPr>
          <a:xfrm>
            <a:off x="802379" y="2806658"/>
            <a:ext cx="10587241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457200" algn="ctr">
              <a:spcBef>
                <a:spcPts val="0"/>
              </a:spcBef>
              <a:spcAft>
                <a:spcPts val="600"/>
              </a:spcAft>
            </a:pPr>
            <a:r>
              <a:rPr lang="bg-BG" sz="3200" dirty="0">
                <a:solidFill>
                  <a:srgbClr val="000000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</a:rPr>
              <a:t>Писмени предложения, становища и мнения ще се приемат на електронната поща на Община</a:t>
            </a:r>
            <a:r>
              <a:rPr lang="en-US" sz="3200" dirty="0">
                <a:solidFill>
                  <a:srgbClr val="000000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</a:rPr>
              <a:t> </a:t>
            </a:r>
            <a:r>
              <a:rPr lang="bg-BG" sz="3200" dirty="0">
                <a:solidFill>
                  <a:srgbClr val="000000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</a:rPr>
              <a:t>Ветово: </a:t>
            </a:r>
            <a:r>
              <a:rPr lang="en-US" sz="3200" u="sng" dirty="0">
                <a:solidFill>
                  <a:schemeClr val="accent1">
                    <a:lumMod val="75000"/>
                  </a:schemeClr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</a:rPr>
              <a:t>vetovo@vetovo.bg</a:t>
            </a:r>
            <a:r>
              <a:rPr lang="bg-BG" sz="3200" u="none" strike="noStrike" dirty="0">
                <a:solidFill>
                  <a:srgbClr val="000000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</a:rPr>
              <a:t>, </a:t>
            </a:r>
          </a:p>
          <a:p>
            <a:pPr marL="0" marR="0" indent="457200" algn="ctr">
              <a:spcBef>
                <a:spcPts val="0"/>
              </a:spcBef>
              <a:spcAft>
                <a:spcPts val="600"/>
              </a:spcAft>
            </a:pPr>
            <a:r>
              <a:rPr lang="en-US" sz="3200" dirty="0" err="1">
                <a:solidFill>
                  <a:srgbClr val="000000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</a:rPr>
              <a:t>както</a:t>
            </a:r>
            <a:r>
              <a:rPr lang="en-US" sz="3200" dirty="0">
                <a:solidFill>
                  <a:srgbClr val="000000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</a:rPr>
              <a:t> и</a:t>
            </a:r>
            <a:r>
              <a:rPr lang="bg-BG" sz="3200" dirty="0">
                <a:solidFill>
                  <a:srgbClr val="000000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</a:rPr>
              <a:t> в деловодството на администрацията на адрес: гр. Ветово, ул. „Трети март“ №2 </a:t>
            </a:r>
            <a:r>
              <a:rPr lang="ru-RU" sz="3200" dirty="0">
                <a:solidFill>
                  <a:srgbClr val="000000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</a:rPr>
              <a:t>в срок </a:t>
            </a:r>
            <a:r>
              <a:rPr lang="ru-RU" sz="3200">
                <a:solidFill>
                  <a:srgbClr val="000000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</a:rPr>
              <a:t>до 20.12.2024 </a:t>
            </a:r>
            <a:r>
              <a:rPr lang="ru-RU" sz="3200" dirty="0">
                <a:solidFill>
                  <a:srgbClr val="000000"/>
                </a:solidFill>
                <a:effectLst/>
                <a:latin typeface="PT Sans" panose="020B0503020203020204" pitchFamily="34" charset="-52"/>
                <a:ea typeface="Times New Roman" panose="02020603050405020304" pitchFamily="18" charset="0"/>
              </a:rPr>
              <a:t>г.</a:t>
            </a:r>
            <a:endParaRPr lang="en-US" sz="3200" dirty="0">
              <a:effectLst/>
              <a:latin typeface="PT Sans" panose="020B0503020203020204" pitchFamily="34" charset="-52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547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Котировки">
  <a:themeElements>
    <a:clrScheme name="По избор 23">
      <a:dk1>
        <a:srgbClr val="FFFFFF"/>
      </a:dk1>
      <a:lt1>
        <a:sysClr val="window" lastClr="FFFFFF"/>
      </a:lt1>
      <a:dk2>
        <a:srgbClr val="FFFFFF"/>
      </a:dk2>
      <a:lt2>
        <a:srgbClr val="FC6F30"/>
      </a:lt2>
      <a:accent1>
        <a:srgbClr val="0DC1C5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Котировки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2333</Words>
  <Application>Microsoft Office PowerPoint</Application>
  <PresentationFormat>Широк екран</PresentationFormat>
  <Paragraphs>120</Paragraphs>
  <Slides>21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7" baseType="lpstr">
      <vt:lpstr>Arial</vt:lpstr>
      <vt:lpstr>Century Gothic</vt:lpstr>
      <vt:lpstr>PT Sans</vt:lpstr>
      <vt:lpstr>Symbol</vt:lpstr>
      <vt:lpstr>Wingdings 2</vt:lpstr>
      <vt:lpstr>Котировки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Стратегическата част на Плана за интегрирано развитие на Община Ветово 2021-2027 г. включва следните инструменти:  </vt:lpstr>
      <vt:lpstr>Презентация на PowerPoint</vt:lpstr>
      <vt:lpstr>Стратегически цели</vt:lpstr>
      <vt:lpstr>Приоритети</vt:lpstr>
      <vt:lpstr>Необходимост от актуализация на Програмата за реализация на ПИРО</vt:lpstr>
      <vt:lpstr>Презентация на PowerPoint</vt:lpstr>
      <vt:lpstr>Приоритет 1: Административен капацитет, междуобщинско и трансгранично сътрудничество</vt:lpstr>
      <vt:lpstr>Приоритет 2: Техническа инфраструктура и опазване на околната среда</vt:lpstr>
      <vt:lpstr>Приоритет 2: Техническа инфраструктура и опазване на околната среда</vt:lpstr>
      <vt:lpstr>Приоритет 2: Техническа инфраструктура и опазване на околната среда</vt:lpstr>
      <vt:lpstr>Приоритет 2: Техническа инфраструктура и опазване на околната среда</vt:lpstr>
      <vt:lpstr>Приоритет 2: Техническа инфраструктура и опазване на околната среда</vt:lpstr>
      <vt:lpstr>Приоритет 2: Техническа инфраструктура и опазване на околната среда</vt:lpstr>
      <vt:lpstr>Приоритет 2: Техническа инфраструктура и опазване на околната среда</vt:lpstr>
      <vt:lpstr>Приоритет 2: Техническа инфраструктура и опазване на околната среда</vt:lpstr>
      <vt:lpstr>Приоритет 7: Спорт и младежки дейности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2024-12-06T12:53:35Z</dcterms:created>
  <dcterms:modified xsi:type="dcterms:W3CDTF">2024-12-06T13:44:12Z</dcterms:modified>
</cp:coreProperties>
</file>